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0" r:id="rId2"/>
  </p:sldMasterIdLst>
  <p:notesMasterIdLst>
    <p:notesMasterId r:id="rId30"/>
  </p:notes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91" r:id="rId10"/>
    <p:sldId id="290" r:id="rId11"/>
    <p:sldId id="264" r:id="rId12"/>
    <p:sldId id="268" r:id="rId13"/>
    <p:sldId id="269" r:id="rId14"/>
    <p:sldId id="270" r:id="rId15"/>
    <p:sldId id="271" r:id="rId16"/>
    <p:sldId id="272" r:id="rId17"/>
    <p:sldId id="292" r:id="rId18"/>
    <p:sldId id="274" r:id="rId19"/>
    <p:sldId id="275" r:id="rId20"/>
    <p:sldId id="294" r:id="rId21"/>
    <p:sldId id="295" r:id="rId22"/>
    <p:sldId id="296" r:id="rId23"/>
    <p:sldId id="280" r:id="rId24"/>
    <p:sldId id="281" r:id="rId25"/>
    <p:sldId id="282" r:id="rId26"/>
    <p:sldId id="283" r:id="rId27"/>
    <p:sldId id="297" r:id="rId28"/>
    <p:sldId id="298" r:id="rId29"/>
  </p:sldIdLst>
  <p:sldSz cx="12192000" cy="6858000"/>
  <p:notesSz cx="6858000" cy="9144000"/>
  <p:embeddedFontLst>
    <p:embeddedFont>
      <p:font typeface="Calibri" panose="020F0502020204030204" pitchFamily="34" charset="0"/>
      <p:regular r:id="rId31"/>
      <p:bold r:id="rId32"/>
      <p:italic r:id="rId33"/>
      <p:boldItalic r:id="rId34"/>
    </p:embeddedFont>
    <p:embeddedFont>
      <p:font typeface="Montserrat Light" panose="00000400000000000000" pitchFamily="2" charset="0"/>
      <p:regular r:id="rId35"/>
      <p:bold r:id="rId36"/>
      <p:italic r:id="rId37"/>
      <p:boldItalic r:id="rId38"/>
    </p:embeddedFont>
    <p:embeddedFont>
      <p:font typeface="Roboto Mono" panose="020B0604020202020204" charset="0"/>
      <p:regular r:id="rId39"/>
      <p:bold r:id="rId40"/>
      <p:italic r:id="rId41"/>
      <p:boldItalic r:id="rId42"/>
    </p:embeddedFont>
    <p:embeddedFont>
      <p:font typeface="Roboto Mono Light" panose="020B0604020202020204" charset="0"/>
      <p:regular r:id="rId43"/>
      <p:bold r:id="rId44"/>
      <p:italic r:id="rId45"/>
      <p:boldItalic r:id="rId46"/>
    </p:embeddedFont>
    <p:embeddedFont>
      <p:font typeface="Roboto Mono Medium" panose="020B0604020202020204" charset="0"/>
      <p:regular r:id="rId47"/>
      <p:bold r:id="rId48"/>
      <p:italic r:id="rId49"/>
      <p:boldItalic r:id="rId50"/>
    </p:embeddedFont>
    <p:embeddedFont>
      <p:font typeface="Sora" panose="020B0604020202020204" charset="0"/>
      <p:regular r:id="rId51"/>
      <p:bold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9" roundtripDataSignature="AMtx7mjxhOICIoDviFNG13H5ziLP7lzJp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8" d="100"/>
          <a:sy n="58" d="100"/>
        </p:scale>
        <p:origin x="114" y="10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9.fntdata"/><Relationship Id="rId21" Type="http://schemas.openxmlformats.org/officeDocument/2006/relationships/slide" Target="slides/slide19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font" Target="fonts/font17.fntdata"/><Relationship Id="rId50" Type="http://schemas.openxmlformats.org/officeDocument/2006/relationships/font" Target="fonts/font20.fntdata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3.xml"/><Relationship Id="rId61" Type="http://schemas.openxmlformats.org/officeDocument/2006/relationships/viewProps" Target="viewProps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font" Target="fonts/font18.fntdata"/><Relationship Id="rId8" Type="http://schemas.openxmlformats.org/officeDocument/2006/relationships/slide" Target="slides/slide6.xml"/><Relationship Id="rId51" Type="http://schemas.openxmlformats.org/officeDocument/2006/relationships/font" Target="fonts/font21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font" Target="fonts/font16.fntdata"/><Relationship Id="rId59" Type="http://customschemas.google.com/relationships/presentationmetadata" Target="metadata"/><Relationship Id="rId20" Type="http://schemas.openxmlformats.org/officeDocument/2006/relationships/slide" Target="slides/slide18.xml"/><Relationship Id="rId41" Type="http://schemas.openxmlformats.org/officeDocument/2006/relationships/font" Target="fonts/font11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6.fntdata"/><Relationship Id="rId49" Type="http://schemas.openxmlformats.org/officeDocument/2006/relationships/font" Target="fonts/font19.fntdata"/><Relationship Id="rId10" Type="http://schemas.openxmlformats.org/officeDocument/2006/relationships/slide" Target="slides/slide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52" Type="http://schemas.openxmlformats.org/officeDocument/2006/relationships/font" Target="fonts/font22.fntdata"/><Relationship Id="rId60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84" name="Google Shape;18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142ad2f6649_0_8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7" name="Google Shape;237;g142ad2f6649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42ad2f664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1" name="Google Shape;261;g142ad2f6649_0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Transisi antar outline</a:t>
            </a:r>
            <a:endParaRPr/>
          </a:p>
        </p:txBody>
      </p:sp>
      <p:sp>
        <p:nvSpPr>
          <p:cNvPr id="262" name="Google Shape;262;g142ad2f6649_0_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42ad2f6649_0_10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g142ad2f6649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42ad2f6649_0_9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3" name="Google Shape;273;g142ad2f6649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1451da43991_0_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9" name="Google Shape;279;g1451da43991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451da43991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5" name="Google Shape;285;g1451da4399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1451da43991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5" name="Google Shape;285;g1451da43991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985284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42ad2f6649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7" name="Google Shape;297;g142ad2f6649_0_6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Transisi antar outline</a:t>
            </a:r>
            <a:endParaRPr/>
          </a:p>
        </p:txBody>
      </p:sp>
      <p:sp>
        <p:nvSpPr>
          <p:cNvPr id="298" name="Google Shape;298;g142ad2f6649_0_6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42ad2f6649_0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3" name="Google Shape;303;g142ad2f6649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42ad2f6649_0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3" name="Google Shape;303;g142ad2f6649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69096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Transisi antar outline</a:t>
            </a:r>
            <a:endParaRPr/>
          </a:p>
        </p:txBody>
      </p:sp>
      <p:sp>
        <p:nvSpPr>
          <p:cNvPr id="202" name="Google Shape;202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42ad2f6649_0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3" name="Google Shape;303;g142ad2f6649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275494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42ad2f6649_0_1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3" name="Google Shape;303;g142ad2f6649_0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12241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42ad2f6649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3" name="Google Shape;333;g142ad2f6649_0_1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Transisi antar outline</a:t>
            </a:r>
            <a:endParaRPr/>
          </a:p>
        </p:txBody>
      </p:sp>
      <p:sp>
        <p:nvSpPr>
          <p:cNvPr id="334" name="Google Shape;334;g142ad2f6649_0_1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42ad2f6649_0_1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9" name="Google Shape;339;g142ad2f6649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42ad2f6649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45" name="Google Shape;345;g142ad2f6649_0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Transisi antar outline</a:t>
            </a:r>
            <a:endParaRPr/>
          </a:p>
        </p:txBody>
      </p:sp>
      <p:sp>
        <p:nvSpPr>
          <p:cNvPr id="346" name="Google Shape;346;g142ad2f6649_0_6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42ad2f6649_0_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1" name="Google Shape;351;g142ad2f664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42ad2f6649_0_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1" name="Google Shape;351;g142ad2f664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063166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142ad2f6649_0_1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1" name="Google Shape;351;g142ad2f6649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081441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7" name="Google Shape;20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42ad2f6649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3" name="Google Shape;213;g142ad2f6649_0_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Transisi antar outline</a:t>
            </a:r>
            <a:endParaRPr/>
          </a:p>
        </p:txBody>
      </p:sp>
      <p:sp>
        <p:nvSpPr>
          <p:cNvPr id="214" name="Google Shape;214;g142ad2f6649_0_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42ad2f6649_0_7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19" name="Google Shape;219;g142ad2f6649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142ad2f6649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5" name="Google Shape;225;g142ad2f6649_0_4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Transisi antar outline</a:t>
            </a:r>
            <a:endParaRPr/>
          </a:p>
        </p:txBody>
      </p:sp>
      <p:sp>
        <p:nvSpPr>
          <p:cNvPr id="226" name="Google Shape;226;g142ad2f6649_0_4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42ad2f6649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1" name="Google Shape;231;g142ad2f664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42ad2f6649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1" name="Google Shape;231;g142ad2f664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81675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142ad2f6649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1" name="Google Shape;231;g142ad2f664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951957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7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7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9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9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9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9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9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9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9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9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73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4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  <a:defRPr sz="320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01" name="Google Shape;101;p73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02" name="Google Shape;102;p73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3" name="Google Shape;103;p7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73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73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06" name="Google Shape;106;p73"/>
          <p:cNvCxnSpPr/>
          <p:nvPr/>
        </p:nvCxnSpPr>
        <p:spPr>
          <a:xfrm>
            <a:off x="504885" y="1224951"/>
            <a:ext cx="3640347" cy="0"/>
          </a:xfrm>
          <a:prstGeom prst="straightConnector1">
            <a:avLst/>
          </a:prstGeom>
          <a:noFill/>
          <a:ln w="28575" cap="flat" cmpd="sng">
            <a:solidFill>
              <a:srgbClr val="F3C145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74"/>
          <p:cNvSpPr txBox="1">
            <a:spLocks noGrp="1"/>
          </p:cNvSpPr>
          <p:nvPr>
            <p:ph type="title"/>
          </p:nvPr>
        </p:nvSpPr>
        <p:spPr>
          <a:xfrm>
            <a:off x="316523" y="2691441"/>
            <a:ext cx="11582400" cy="896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4400"/>
              <a:buFont typeface="Sora"/>
              <a:buNone/>
              <a:defRPr sz="440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09" name="Google Shape;109;p74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10" name="Google Shape;110;p74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74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74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74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cxnSp>
        <p:nvCxnSpPr>
          <p:cNvPr id="114" name="Google Shape;114;p74"/>
          <p:cNvCxnSpPr/>
          <p:nvPr/>
        </p:nvCxnSpPr>
        <p:spPr>
          <a:xfrm>
            <a:off x="3969975" y="3588007"/>
            <a:ext cx="4252050" cy="0"/>
          </a:xfrm>
          <a:prstGeom prst="straightConnector1">
            <a:avLst/>
          </a:prstGeom>
          <a:noFill/>
          <a:ln w="28575" cap="flat" cmpd="sng">
            <a:solidFill>
              <a:srgbClr val="F3C145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75"/>
          <p:cNvSpPr txBox="1"/>
          <p:nvPr/>
        </p:nvSpPr>
        <p:spPr>
          <a:xfrm>
            <a:off x="2499208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Google Shape;117;p75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18" name="Google Shape;118;p75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75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75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40">
          <p15:clr>
            <a:srgbClr val="FBAE40"/>
          </p15:clr>
        </p15:guide>
        <p15:guide id="2" pos="7440">
          <p15:clr>
            <a:srgbClr val="FBAE40"/>
          </p15:clr>
        </p15:guide>
        <p15:guide id="3" orient="horz" pos="192">
          <p15:clr>
            <a:srgbClr val="FBAE40"/>
          </p15:clr>
        </p15:guide>
        <p15:guide id="4" orient="horz" pos="4128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76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19126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  <a:defRPr sz="320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76"/>
          <p:cNvSpPr txBox="1">
            <a:spLocks noGrp="1"/>
          </p:cNvSpPr>
          <p:nvPr>
            <p:ph type="body" idx="1"/>
          </p:nvPr>
        </p:nvSpPr>
        <p:spPr>
          <a:xfrm>
            <a:off x="388943" y="1825625"/>
            <a:ext cx="58547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32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8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4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76"/>
          <p:cNvSpPr txBox="1">
            <a:spLocks noGrp="1"/>
          </p:cNvSpPr>
          <p:nvPr>
            <p:ph type="body" idx="2"/>
          </p:nvPr>
        </p:nvSpPr>
        <p:spPr>
          <a:xfrm>
            <a:off x="6172199" y="1825625"/>
            <a:ext cx="5630857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32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8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4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25" name="Google Shape;125;p76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26" name="Google Shape;126;p76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7" name="Google Shape;127;p7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76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76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7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391889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Roboto Mono Medium"/>
              <a:buNone/>
              <a:defRPr sz="3200"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77"/>
          <p:cNvSpPr txBox="1">
            <a:spLocks noGrp="1"/>
          </p:cNvSpPr>
          <p:nvPr>
            <p:ph type="body" idx="1"/>
          </p:nvPr>
        </p:nvSpPr>
        <p:spPr>
          <a:xfrm>
            <a:off x="388944" y="1681163"/>
            <a:ext cx="560863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2400"/>
              <a:buNone/>
              <a:defRPr sz="2400" b="1"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3" name="Google Shape;133;p77"/>
          <p:cNvSpPr txBox="1">
            <a:spLocks noGrp="1"/>
          </p:cNvSpPr>
          <p:nvPr>
            <p:ph type="body" idx="2"/>
          </p:nvPr>
        </p:nvSpPr>
        <p:spPr>
          <a:xfrm>
            <a:off x="388944" y="2505075"/>
            <a:ext cx="5608632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32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8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4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34" name="Google Shape;134;p7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60863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2400"/>
              <a:buNone/>
              <a:defRPr sz="2400" b="1"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135" name="Google Shape;135;p7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608632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32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8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4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36" name="Google Shape;136;p77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37" name="Google Shape;137;p77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7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77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77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" name="Google Shape;142;p78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43" name="Google Shape;143;p78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" name="Google Shape;144;p7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78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78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9"/>
          <p:cNvSpPr txBox="1">
            <a:spLocks noGrp="1"/>
          </p:cNvSpPr>
          <p:nvPr>
            <p:ph type="title"/>
          </p:nvPr>
        </p:nvSpPr>
        <p:spPr>
          <a:xfrm>
            <a:off x="388944" y="457200"/>
            <a:ext cx="4383082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800"/>
              <a:buFont typeface="Roboto Mono Light"/>
              <a:buNone/>
              <a:defRPr sz="2800">
                <a:solidFill>
                  <a:srgbClr val="103864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7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619868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2800"/>
              <a:buChar char="•"/>
              <a:defRPr sz="2800"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400"/>
              <a:buChar char="•"/>
              <a:defRPr sz="2400"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 sz="2000"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800"/>
              <a:buChar char="•"/>
              <a:defRPr sz="1800"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800"/>
              <a:buChar char="•"/>
              <a:defRPr sz="1800"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50" name="Google Shape;150;p79"/>
          <p:cNvSpPr txBox="1">
            <a:spLocks noGrp="1"/>
          </p:cNvSpPr>
          <p:nvPr>
            <p:ph type="body" idx="2"/>
          </p:nvPr>
        </p:nvSpPr>
        <p:spPr>
          <a:xfrm>
            <a:off x="388944" y="2057400"/>
            <a:ext cx="4383082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1200"/>
              <a:buNone/>
              <a:defRPr sz="1200"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151" name="Google Shape;151;p79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52" name="Google Shape;152;p79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3" name="Google Shape;153;p7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79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79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80"/>
          <p:cNvSpPr txBox="1">
            <a:spLocks noGrp="1"/>
          </p:cNvSpPr>
          <p:nvPr>
            <p:ph type="title"/>
          </p:nvPr>
        </p:nvSpPr>
        <p:spPr>
          <a:xfrm>
            <a:off x="388944" y="457200"/>
            <a:ext cx="4383082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Roboto Mono Medium"/>
              <a:buNone/>
              <a:defRPr sz="3200"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80"/>
          <p:cNvSpPr>
            <a:spLocks noGrp="1"/>
          </p:cNvSpPr>
          <p:nvPr>
            <p:ph type="pic" idx="2"/>
          </p:nvPr>
        </p:nvSpPr>
        <p:spPr>
          <a:xfrm>
            <a:off x="5183188" y="457201"/>
            <a:ext cx="6619868" cy="5403850"/>
          </a:xfrm>
          <a:prstGeom prst="rect">
            <a:avLst/>
          </a:prstGeom>
          <a:noFill/>
          <a:ln>
            <a:noFill/>
          </a:ln>
        </p:spPr>
      </p:sp>
      <p:sp>
        <p:nvSpPr>
          <p:cNvPr id="159" name="Google Shape;159;p80"/>
          <p:cNvSpPr txBox="1">
            <a:spLocks noGrp="1"/>
          </p:cNvSpPr>
          <p:nvPr>
            <p:ph type="body" idx="1"/>
          </p:nvPr>
        </p:nvSpPr>
        <p:spPr>
          <a:xfrm>
            <a:off x="388944" y="2057400"/>
            <a:ext cx="4383082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1200"/>
              <a:buNone/>
              <a:defRPr sz="1200"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cxnSp>
        <p:nvCxnSpPr>
          <p:cNvPr id="160" name="Google Shape;160;p80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61" name="Google Shape;161;p80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2" name="Google Shape;162;p80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80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80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81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14113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Roboto Mono Medium"/>
              <a:buNone/>
              <a:defRPr sz="3200"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81"/>
          <p:cNvSpPr txBox="1">
            <a:spLocks noGrp="1"/>
          </p:cNvSpPr>
          <p:nvPr>
            <p:ph type="body" idx="1"/>
          </p:nvPr>
        </p:nvSpPr>
        <p:spPr>
          <a:xfrm rot="5400000">
            <a:off x="3920330" y="-1705762"/>
            <a:ext cx="4351338" cy="11414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32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8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4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68" name="Google Shape;168;p81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69" name="Google Shape;169;p81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81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81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81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82"/>
          <p:cNvSpPr txBox="1">
            <a:spLocks noGrp="1"/>
          </p:cNvSpPr>
          <p:nvPr>
            <p:ph type="title"/>
          </p:nvPr>
        </p:nvSpPr>
        <p:spPr>
          <a:xfrm rot="5400000">
            <a:off x="7563391" y="1841431"/>
            <a:ext cx="5497039" cy="31740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Roboto Mono"/>
              <a:buNone/>
              <a:defRPr sz="3200">
                <a:solidFill>
                  <a:srgbClr val="10386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82"/>
          <p:cNvSpPr txBox="1">
            <a:spLocks noGrp="1"/>
          </p:cNvSpPr>
          <p:nvPr>
            <p:ph type="body" idx="1"/>
          </p:nvPr>
        </p:nvSpPr>
        <p:spPr>
          <a:xfrm rot="5400000">
            <a:off x="1732201" y="-663336"/>
            <a:ext cx="5497040" cy="81835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32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8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4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Char char="•"/>
              <a:defRPr>
                <a:solidFill>
                  <a:srgbClr val="103864"/>
                </a:solidFill>
                <a:latin typeface="Roboto Mono Medium"/>
                <a:ea typeface="Roboto Mono Medium"/>
                <a:cs typeface="Roboto Mono Medium"/>
                <a:sym typeface="Roboto Mono Medium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cxnSp>
        <p:nvCxnSpPr>
          <p:cNvPr id="176" name="Google Shape;176;p82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177" name="Google Shape;177;p82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8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82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82"/>
          <p:cNvSpPr txBox="1"/>
          <p:nvPr/>
        </p:nvSpPr>
        <p:spPr>
          <a:xfrm>
            <a:off x="9155723" y="63393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‹#›</a:t>
            </a:fld>
            <a:endParaRPr sz="800" b="0" i="0" u="none" strike="noStrike" cap="none">
              <a:solidFill>
                <a:srgbClr val="103864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8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8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8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8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8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8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8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8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8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8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8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8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8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8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8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8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8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8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9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9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9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6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71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392749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  <a:defRPr sz="3200" b="0" i="0" u="none" strike="noStrike" cap="none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6" name="Google Shape;86;p71"/>
          <p:cNvSpPr txBox="1">
            <a:spLocks noGrp="1"/>
          </p:cNvSpPr>
          <p:nvPr>
            <p:ph type="body" idx="1"/>
          </p:nvPr>
        </p:nvSpPr>
        <p:spPr>
          <a:xfrm>
            <a:off x="388943" y="1825625"/>
            <a:ext cx="1139274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87" name="Google Shape;87;p71"/>
          <p:cNvPicPr preferRelativeResize="0"/>
          <p:nvPr/>
        </p:nvPicPr>
        <p:blipFill rotWithShape="1">
          <a:blip r:embed="rId12">
            <a:alphaModFix/>
          </a:blip>
          <a:srcRect/>
          <a:stretch/>
        </p:blipFill>
        <p:spPr>
          <a:xfrm>
            <a:off x="10412084" y="224287"/>
            <a:ext cx="1572880" cy="45563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71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rgbClr val="103864"/>
            </a:solidFill>
            <a:prstDash val="solid"/>
            <a:miter lim="800000"/>
            <a:headEnd type="none" w="sm" len="sm"/>
            <a:tailEnd type="stealth" w="med" len="med"/>
          </a:ln>
        </p:spPr>
      </p:cxnSp>
      <p:sp>
        <p:nvSpPr>
          <p:cNvPr id="89" name="Google Shape;89;p71"/>
          <p:cNvSpPr txBox="1"/>
          <p:nvPr/>
        </p:nvSpPr>
        <p:spPr>
          <a:xfrm>
            <a:off x="-1190479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71"/>
          <p:cNvSpPr txBox="1"/>
          <p:nvPr/>
        </p:nvSpPr>
        <p:spPr>
          <a:xfrm>
            <a:off x="3906714" y="633930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lang="en-US" sz="800" b="0" i="0" u="none" strike="noStrike" cap="none">
                <a:solidFill>
                  <a:srgbClr val="103864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6" name="Google Shape;186;p1"/>
          <p:cNvGrpSpPr/>
          <p:nvPr/>
        </p:nvGrpSpPr>
        <p:grpSpPr>
          <a:xfrm>
            <a:off x="1352100" y="2431013"/>
            <a:ext cx="9487800" cy="1199299"/>
            <a:chOff x="1352101" y="2247783"/>
            <a:chExt cx="9487800" cy="1199299"/>
          </a:xfrm>
        </p:grpSpPr>
        <p:sp>
          <p:nvSpPr>
            <p:cNvPr id="187" name="Google Shape;187;p1"/>
            <p:cNvSpPr txBox="1"/>
            <p:nvPr/>
          </p:nvSpPr>
          <p:spPr>
            <a:xfrm>
              <a:off x="1352101" y="2247783"/>
              <a:ext cx="9487800" cy="5847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4400"/>
                <a:buFont typeface="Sora"/>
                <a:buNone/>
              </a:pPr>
              <a:r>
                <a:rPr lang="en-US" sz="3200" dirty="0" err="1">
                  <a:solidFill>
                    <a:srgbClr val="FFFFFF"/>
                  </a:solidFill>
                  <a:latin typeface="Sora"/>
                  <a:ea typeface="Sora"/>
                  <a:cs typeface="Sora"/>
                  <a:sym typeface="Sora"/>
                </a:rPr>
                <a:t>Explorasi</a:t>
              </a:r>
              <a:r>
                <a:rPr lang="en-US" sz="3200" dirty="0">
                  <a:solidFill>
                    <a:srgbClr val="FFFFFF"/>
                  </a:solidFill>
                  <a:latin typeface="Sora"/>
                  <a:ea typeface="Sora"/>
                  <a:cs typeface="Sora"/>
                  <a:sym typeface="Sora"/>
                </a:rPr>
                <a:t> Data </a:t>
              </a:r>
              <a:r>
                <a:rPr lang="en-US" sz="3200" dirty="0" err="1">
                  <a:solidFill>
                    <a:srgbClr val="FFFFFF"/>
                  </a:solidFill>
                  <a:latin typeface="Sora"/>
                  <a:ea typeface="Sora"/>
                  <a:cs typeface="Sora"/>
                  <a:sym typeface="Sora"/>
                </a:rPr>
                <a:t>Asuransi</a:t>
              </a:r>
              <a:r>
                <a:rPr lang="en-US" sz="3200" dirty="0">
                  <a:solidFill>
                    <a:srgbClr val="FFFFFF"/>
                  </a:solidFill>
                  <a:latin typeface="Sora"/>
                  <a:ea typeface="Sora"/>
                  <a:cs typeface="Sora"/>
                  <a:sym typeface="Sora"/>
                </a:rPr>
                <a:t> Kesehatan</a:t>
              </a:r>
              <a:endParaRPr sz="32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3306290" y="3044482"/>
              <a:ext cx="5579400" cy="402600"/>
            </a:xfrm>
            <a:prstGeom prst="roundRect">
              <a:avLst>
                <a:gd name="adj" fmla="val 50000"/>
              </a:avLst>
            </a:prstGeom>
            <a:solidFill>
              <a:srgbClr val="F3C14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103864"/>
                </a:buClr>
                <a:buSzPts val="1800"/>
                <a:buFont typeface="Sora"/>
                <a:buNone/>
              </a:pPr>
              <a:r>
                <a:rPr lang="en-US" sz="1800">
                  <a:solidFill>
                    <a:srgbClr val="103864"/>
                  </a:solidFill>
                  <a:latin typeface="Sora"/>
                  <a:ea typeface="Sora"/>
                  <a:cs typeface="Sora"/>
                  <a:sym typeface="Sora"/>
                </a:rPr>
                <a:t>Probability Course - Sekolah Data Pacmann</a:t>
              </a:r>
              <a:endParaRPr sz="1800" b="0" i="0" u="none" strike="noStrike" cap="none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pic>
        <p:nvPicPr>
          <p:cNvPr id="189" name="Google Shape;189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0412083" y="224287"/>
            <a:ext cx="1572882" cy="455637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1"/>
          <p:cNvSpPr txBox="1"/>
          <p:nvPr/>
        </p:nvSpPr>
        <p:spPr>
          <a:xfrm>
            <a:off x="10662473" y="6414143"/>
            <a:ext cx="128592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Montserrat Light"/>
              <a:buNone/>
            </a:pPr>
            <a:r>
              <a:rPr lang="en-US" sz="8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© 2022 – Pacmann AI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"/>
          <p:cNvSpPr txBox="1"/>
          <p:nvPr/>
        </p:nvSpPr>
        <p:spPr>
          <a:xfrm>
            <a:off x="496312" y="6414143"/>
            <a:ext cx="78899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"/>
              <a:buFont typeface="Montserrat Light"/>
              <a:buNone/>
            </a:pPr>
            <a:r>
              <a:rPr lang="en-US" sz="800" b="0" i="0" u="none" strike="noStrike" cap="none">
                <a:solidFill>
                  <a:srgbClr val="FFFFF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pacmann.io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2" name="Google Shape;192;p1"/>
          <p:cNvCxnSpPr/>
          <p:nvPr/>
        </p:nvCxnSpPr>
        <p:spPr>
          <a:xfrm>
            <a:off x="388943" y="6521865"/>
            <a:ext cx="145478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stealth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42ad2f6649_0_89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dirty="0"/>
              <a:t>Rata-rata </a:t>
            </a:r>
            <a:r>
              <a:rPr lang="en-US" dirty="0" err="1"/>
              <a:t>tagihan</a:t>
            </a:r>
            <a:endParaRPr dirty="0"/>
          </a:p>
        </p:txBody>
      </p:sp>
      <p:sp>
        <p:nvSpPr>
          <p:cNvPr id="240" name="Google Shape;240;g142ad2f6649_0_89"/>
          <p:cNvSpPr txBox="1"/>
          <p:nvPr/>
        </p:nvSpPr>
        <p:spPr>
          <a:xfrm>
            <a:off x="401515" y="1584375"/>
            <a:ext cx="11388900" cy="1323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Membuat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density plot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data grouping smoker dan non-smoker</a:t>
            </a:r>
          </a:p>
          <a:p>
            <a:pPr marL="457200" indent="-355600"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Rata-rata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perokok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sekitar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35000 dan non-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perokok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8,600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E793E8-7A38-413F-58F7-CC4305B33E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136" y="2493289"/>
            <a:ext cx="6165114" cy="419898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42ad2f6649_0_49"/>
          <p:cNvSpPr txBox="1">
            <a:spLocks noGrp="1"/>
          </p:cNvSpPr>
          <p:nvPr>
            <p:ph type="title"/>
          </p:nvPr>
        </p:nvSpPr>
        <p:spPr>
          <a:xfrm>
            <a:off x="316523" y="2691441"/>
            <a:ext cx="115824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4000"/>
              <a:buFont typeface="Sora"/>
              <a:buNone/>
            </a:pPr>
            <a:r>
              <a:rPr lang="en-US" sz="4000"/>
              <a:t>Categorical Variables Analysis</a:t>
            </a:r>
            <a:endParaRPr sz="4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5C0934-A4CD-AF1A-07EA-47B883F90D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5301" y="2158334"/>
            <a:ext cx="6165114" cy="4198984"/>
          </a:xfrm>
          <a:prstGeom prst="rect">
            <a:avLst/>
          </a:prstGeom>
        </p:spPr>
      </p:pic>
      <p:sp>
        <p:nvSpPr>
          <p:cNvPr id="269" name="Google Shape;269;g142ad2f6649_0_104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/>
              <a:t>Proporsion of smokers and non smokers</a:t>
            </a:r>
            <a:endParaRPr/>
          </a:p>
        </p:txBody>
      </p:sp>
      <p:sp>
        <p:nvSpPr>
          <p:cNvPr id="270" name="Google Shape;270;g142ad2f6649_0_104"/>
          <p:cNvSpPr txBox="1"/>
          <p:nvPr/>
        </p:nvSpPr>
        <p:spPr>
          <a:xfrm>
            <a:off x="401515" y="1584375"/>
            <a:ext cx="113889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Membuat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boxplot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grouping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berdasarkan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jenis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kelamin</a:t>
            </a:r>
            <a:endParaRPr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Nilai median dan rata-rata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pria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dan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wanita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tidak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berbeda</a:t>
            </a:r>
            <a:r>
              <a:rPr lang="en-US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jauh</a:t>
            </a:r>
            <a:endParaRPr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14A2E9D5-EFE5-D79D-B799-05CAED41566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843612"/>
              </p:ext>
            </p:extLst>
          </p:nvPr>
        </p:nvGraphicFramePr>
        <p:xfrm>
          <a:off x="579860" y="2910074"/>
          <a:ext cx="4457655" cy="11797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85885">
                  <a:extLst>
                    <a:ext uri="{9D8B030D-6E8A-4147-A177-3AD203B41FA5}">
                      <a16:colId xmlns:a16="http://schemas.microsoft.com/office/drawing/2014/main" val="3538013998"/>
                    </a:ext>
                  </a:extLst>
                </a:gridCol>
                <a:gridCol w="1485885">
                  <a:extLst>
                    <a:ext uri="{9D8B030D-6E8A-4147-A177-3AD203B41FA5}">
                      <a16:colId xmlns:a16="http://schemas.microsoft.com/office/drawing/2014/main" val="2146819319"/>
                    </a:ext>
                  </a:extLst>
                </a:gridCol>
                <a:gridCol w="1485885">
                  <a:extLst>
                    <a:ext uri="{9D8B030D-6E8A-4147-A177-3AD203B41FA5}">
                      <a16:colId xmlns:a16="http://schemas.microsoft.com/office/drawing/2014/main" val="2633199725"/>
                    </a:ext>
                  </a:extLst>
                </a:gridCol>
              </a:tblGrid>
              <a:tr h="393262">
                <a:tc>
                  <a:txBody>
                    <a:bodyPr/>
                    <a:lstStyle/>
                    <a:p>
                      <a:endParaRPr lang="en-ID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Female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2390619"/>
                  </a:ext>
                </a:extLst>
              </a:tr>
              <a:tr h="393262">
                <a:tc>
                  <a:txBody>
                    <a:bodyPr/>
                    <a:lstStyle/>
                    <a:p>
                      <a:r>
                        <a:rPr lang="en-US" dirty="0"/>
                        <a:t>Mean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13,957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12,570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2425606"/>
                  </a:ext>
                </a:extLst>
              </a:tr>
              <a:tr h="393262">
                <a:tc>
                  <a:txBody>
                    <a:bodyPr/>
                    <a:lstStyle/>
                    <a:p>
                      <a:r>
                        <a:rPr lang="en-US" dirty="0"/>
                        <a:t>Median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13,957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9,413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936675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42ad2f6649_0_99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/>
              <a:t>Proporsion of charges in each region</a:t>
            </a:r>
            <a:endParaRPr/>
          </a:p>
        </p:txBody>
      </p:sp>
      <p:sp>
        <p:nvSpPr>
          <p:cNvPr id="276" name="Google Shape;276;g142ad2f6649_0_99"/>
          <p:cNvSpPr txBox="1"/>
          <p:nvPr/>
        </p:nvSpPr>
        <p:spPr>
          <a:xfrm>
            <a:off x="401515" y="1584375"/>
            <a:ext cx="11388900" cy="4000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Density plot grouped by region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2D6B1BF-52AF-67D5-52A0-236B880C3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3937" y="2431051"/>
            <a:ext cx="6305472" cy="429458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857C0E-4543-E987-8BAE-C615B04B7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9441" y="2293891"/>
            <a:ext cx="6165114" cy="4198984"/>
          </a:xfrm>
          <a:prstGeom prst="rect">
            <a:avLst/>
          </a:prstGeom>
        </p:spPr>
      </p:pic>
      <p:sp>
        <p:nvSpPr>
          <p:cNvPr id="281" name="Google Shape;281;g1451da43991_0_10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dirty="0" err="1"/>
              <a:t>Proporsi</a:t>
            </a:r>
            <a:r>
              <a:rPr lang="en-US" dirty="0"/>
              <a:t> data per </a:t>
            </a:r>
            <a:r>
              <a:rPr lang="en-US" dirty="0" err="1"/>
              <a:t>regio</a:t>
            </a:r>
            <a:endParaRPr dirty="0"/>
          </a:p>
        </p:txBody>
      </p:sp>
      <p:sp>
        <p:nvSpPr>
          <p:cNvPr id="282" name="Google Shape;282;g1451da43991_0_10"/>
          <p:cNvSpPr txBox="1"/>
          <p:nvPr/>
        </p:nvSpPr>
        <p:spPr>
          <a:xfrm>
            <a:off x="401515" y="1584375"/>
            <a:ext cx="1138890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Barplot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jumlah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entries per region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Jumlah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entries per region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proporsional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A56EAC3C-CC7C-75CB-F666-46D7E89D97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1678070"/>
              </p:ext>
            </p:extLst>
          </p:nvPr>
        </p:nvGraphicFramePr>
        <p:xfrm>
          <a:off x="519084" y="2388517"/>
          <a:ext cx="4472788" cy="3257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36394">
                  <a:extLst>
                    <a:ext uri="{9D8B030D-6E8A-4147-A177-3AD203B41FA5}">
                      <a16:colId xmlns:a16="http://schemas.microsoft.com/office/drawing/2014/main" val="2727977396"/>
                    </a:ext>
                  </a:extLst>
                </a:gridCol>
                <a:gridCol w="2236394">
                  <a:extLst>
                    <a:ext uri="{9D8B030D-6E8A-4147-A177-3AD203B41FA5}">
                      <a16:colId xmlns:a16="http://schemas.microsoft.com/office/drawing/2014/main" val="1674697883"/>
                    </a:ext>
                  </a:extLst>
                </a:gridCol>
              </a:tblGrid>
              <a:tr h="577021">
                <a:tc>
                  <a:txBody>
                    <a:bodyPr/>
                    <a:lstStyle/>
                    <a:p>
                      <a:r>
                        <a:rPr lang="en-US" dirty="0"/>
                        <a:t>Region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Entries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9953658"/>
                  </a:ext>
                </a:extLst>
              </a:tr>
              <a:tr h="577021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northeast</a:t>
                      </a:r>
                    </a:p>
                  </a:txBody>
                  <a:tcPr marL="38100" marR="38100" marT="30480" marB="3048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324</a:t>
                      </a:r>
                    </a:p>
                    <a:p>
                      <a:endParaRPr lang="en-US" dirty="0">
                        <a:effectLst/>
                      </a:endParaRPr>
                    </a:p>
                    <a:p>
                      <a:endParaRPr lang="en-ID" dirty="0">
                        <a:effectLst/>
                      </a:endParaRPr>
                    </a:p>
                  </a:txBody>
                  <a:tcPr marL="38100" marR="38100" marT="30480" marB="30480" anchor="ctr"/>
                </a:tc>
                <a:extLst>
                  <a:ext uri="{0D108BD9-81ED-4DB2-BD59-A6C34878D82A}">
                    <a16:rowId xmlns:a16="http://schemas.microsoft.com/office/drawing/2014/main" val="641941425"/>
                  </a:ext>
                </a:extLst>
              </a:tr>
              <a:tr h="5770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northwest</a:t>
                      </a:r>
                    </a:p>
                    <a:p>
                      <a:endParaRPr lang="en-ID" dirty="0">
                        <a:effectLst/>
                      </a:endParaRPr>
                    </a:p>
                  </a:txBody>
                  <a:tcPr marL="38100" marR="38100" marT="30480" marB="3048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325</a:t>
                      </a:r>
                    </a:p>
                    <a:p>
                      <a:endParaRPr lang="en-US" dirty="0">
                        <a:effectLst/>
                      </a:endParaRPr>
                    </a:p>
                    <a:p>
                      <a:endParaRPr lang="en-ID" dirty="0">
                        <a:effectLst/>
                      </a:endParaRPr>
                    </a:p>
                  </a:txBody>
                  <a:tcPr marL="38100" marR="38100" marT="30480" marB="30480" anchor="ctr"/>
                </a:tc>
                <a:extLst>
                  <a:ext uri="{0D108BD9-81ED-4DB2-BD59-A6C34878D82A}">
                    <a16:rowId xmlns:a16="http://schemas.microsoft.com/office/drawing/2014/main" val="726689018"/>
                  </a:ext>
                </a:extLst>
              </a:tr>
              <a:tr h="5770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southeast</a:t>
                      </a:r>
                    </a:p>
                    <a:p>
                      <a:endParaRPr lang="en-ID" dirty="0">
                        <a:effectLst/>
                      </a:endParaRPr>
                    </a:p>
                  </a:txBody>
                  <a:tcPr marL="38100" marR="38100" marT="30480" marB="30480" anchor="ctr"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</a:rPr>
                        <a:t>364</a:t>
                      </a:r>
                    </a:p>
                    <a:p>
                      <a:endParaRPr lang="en-US" dirty="0">
                        <a:effectLst/>
                      </a:endParaRPr>
                    </a:p>
                    <a:p>
                      <a:endParaRPr lang="en-ID" dirty="0">
                        <a:effectLst/>
                      </a:endParaRPr>
                    </a:p>
                  </a:txBody>
                  <a:tcPr marL="38100" marR="38100" marT="30480" marB="30480" anchor="ctr"/>
                </a:tc>
                <a:extLst>
                  <a:ext uri="{0D108BD9-81ED-4DB2-BD59-A6C34878D82A}">
                    <a16:rowId xmlns:a16="http://schemas.microsoft.com/office/drawing/2014/main" val="3432280323"/>
                  </a:ext>
                </a:extLst>
              </a:tr>
              <a:tr h="5770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southwest</a:t>
                      </a:r>
                    </a:p>
                    <a:p>
                      <a:endParaRPr lang="en-ID" dirty="0">
                        <a:effectLst/>
                      </a:endParaRPr>
                    </a:p>
                  </a:txBody>
                  <a:tcPr marL="38100" marR="38100" marT="30480" marB="30480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dirty="0">
                          <a:effectLst/>
                        </a:rPr>
                        <a:t>325</a:t>
                      </a:r>
                      <a:endParaRPr lang="en-ID" dirty="0">
                        <a:effectLst/>
                      </a:endParaRPr>
                    </a:p>
                    <a:p>
                      <a:endParaRPr lang="en-ID" dirty="0">
                        <a:effectLst/>
                      </a:endParaRPr>
                    </a:p>
                  </a:txBody>
                  <a:tcPr marL="38100" marR="38100" marT="30480" marB="30480" anchor="ctr"/>
                </a:tc>
                <a:extLst>
                  <a:ext uri="{0D108BD9-81ED-4DB2-BD59-A6C34878D82A}">
                    <a16:rowId xmlns:a16="http://schemas.microsoft.com/office/drawing/2014/main" val="16063373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451da43991_0_15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dirty="0" err="1"/>
              <a:t>Proporsi</a:t>
            </a:r>
            <a:r>
              <a:rPr lang="en-US" dirty="0"/>
              <a:t> data </a:t>
            </a:r>
            <a:r>
              <a:rPr lang="en-US" dirty="0" err="1"/>
              <a:t>perokok</a:t>
            </a:r>
            <a:r>
              <a:rPr lang="en-US" dirty="0"/>
              <a:t> dan non </a:t>
            </a:r>
            <a:r>
              <a:rPr lang="en-US" dirty="0" err="1"/>
              <a:t>perokok</a:t>
            </a:r>
            <a:endParaRPr dirty="0"/>
          </a:p>
        </p:txBody>
      </p:sp>
      <p:sp>
        <p:nvSpPr>
          <p:cNvPr id="288" name="Google Shape;288;g1451da43991_0_15"/>
          <p:cNvSpPr txBox="1"/>
          <p:nvPr/>
        </p:nvSpPr>
        <p:spPr>
          <a:xfrm>
            <a:off x="401515" y="1584375"/>
            <a:ext cx="113889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Barplot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proporsi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data smoker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20184C-42E4-841F-C621-10EEDEEA46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5370" y="1690825"/>
            <a:ext cx="6165114" cy="4198984"/>
          </a:xfrm>
          <a:prstGeom prst="rect">
            <a:avLst/>
          </a:prstGeom>
        </p:spPr>
      </p:pic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D3ADAF7-659C-E8B7-DFB0-C7F5F359AA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056790"/>
              </p:ext>
            </p:extLst>
          </p:nvPr>
        </p:nvGraphicFramePr>
        <p:xfrm>
          <a:off x="443027" y="2677796"/>
          <a:ext cx="4212100" cy="158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050">
                  <a:extLst>
                    <a:ext uri="{9D8B030D-6E8A-4147-A177-3AD203B41FA5}">
                      <a16:colId xmlns:a16="http://schemas.microsoft.com/office/drawing/2014/main" val="2363091666"/>
                    </a:ext>
                  </a:extLst>
                </a:gridCol>
                <a:gridCol w="2106050">
                  <a:extLst>
                    <a:ext uri="{9D8B030D-6E8A-4147-A177-3AD203B41FA5}">
                      <a16:colId xmlns:a16="http://schemas.microsoft.com/office/drawing/2014/main" val="2954891805"/>
                    </a:ext>
                  </a:extLst>
                </a:gridCol>
              </a:tblGrid>
              <a:tr h="526676">
                <a:tc>
                  <a:txBody>
                    <a:bodyPr/>
                    <a:lstStyle/>
                    <a:p>
                      <a:r>
                        <a:rPr lang="en-US" dirty="0"/>
                        <a:t>Smoker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Jumlah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293647"/>
                  </a:ext>
                </a:extLst>
              </a:tr>
              <a:tr h="526676"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1064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997172"/>
                  </a:ext>
                </a:extLst>
              </a:tr>
              <a:tr h="526676">
                <a:tc>
                  <a:txBody>
                    <a:bodyPr/>
                    <a:lstStyle/>
                    <a:p>
                      <a:r>
                        <a:rPr lang="en-US" dirty="0"/>
                        <a:t>Yes 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274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79586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451da43991_0_15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dirty="0" err="1"/>
              <a:t>Proporsi</a:t>
            </a:r>
            <a:r>
              <a:rPr lang="en-US" dirty="0"/>
              <a:t> data </a:t>
            </a:r>
            <a:r>
              <a:rPr lang="en-US" dirty="0" err="1"/>
              <a:t>perokok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kelamin</a:t>
            </a:r>
            <a:endParaRPr dirty="0"/>
          </a:p>
        </p:txBody>
      </p:sp>
      <p:sp>
        <p:nvSpPr>
          <p:cNvPr id="288" name="Google Shape;288;g1451da43991_0_15"/>
          <p:cNvSpPr txBox="1"/>
          <p:nvPr/>
        </p:nvSpPr>
        <p:spPr>
          <a:xfrm>
            <a:off x="401515" y="1584375"/>
            <a:ext cx="11388900" cy="101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Barplot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proporsi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data smoker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6D3ADAF7-659C-E8B7-DFB0-C7F5F359AA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6709865"/>
              </p:ext>
            </p:extLst>
          </p:nvPr>
        </p:nvGraphicFramePr>
        <p:xfrm>
          <a:off x="443027" y="2677796"/>
          <a:ext cx="4212100" cy="15800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6050">
                  <a:extLst>
                    <a:ext uri="{9D8B030D-6E8A-4147-A177-3AD203B41FA5}">
                      <a16:colId xmlns:a16="http://schemas.microsoft.com/office/drawing/2014/main" val="2363091666"/>
                    </a:ext>
                  </a:extLst>
                </a:gridCol>
                <a:gridCol w="2106050">
                  <a:extLst>
                    <a:ext uri="{9D8B030D-6E8A-4147-A177-3AD203B41FA5}">
                      <a16:colId xmlns:a16="http://schemas.microsoft.com/office/drawing/2014/main" val="2954891805"/>
                    </a:ext>
                  </a:extLst>
                </a:gridCol>
              </a:tblGrid>
              <a:tr h="526676">
                <a:tc>
                  <a:txBody>
                    <a:bodyPr/>
                    <a:lstStyle/>
                    <a:p>
                      <a:r>
                        <a:rPr lang="en-US" dirty="0"/>
                        <a:t>Smoker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Jumlah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4293647"/>
                  </a:ext>
                </a:extLst>
              </a:tr>
              <a:tr h="526676">
                <a:tc>
                  <a:txBody>
                    <a:bodyPr/>
                    <a:lstStyle/>
                    <a:p>
                      <a:r>
                        <a:rPr lang="en-US" dirty="0"/>
                        <a:t>Male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159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3997172"/>
                  </a:ext>
                </a:extLst>
              </a:tr>
              <a:tr h="526676">
                <a:tc>
                  <a:txBody>
                    <a:bodyPr/>
                    <a:lstStyle/>
                    <a:p>
                      <a:r>
                        <a:rPr lang="en-US" dirty="0"/>
                        <a:t>Female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115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079586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C60E72D2-8E89-1C9B-C0CE-84D47B5264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4505" y="1719933"/>
            <a:ext cx="6165114" cy="41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6083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42ad2f6649_0_64"/>
          <p:cNvSpPr txBox="1">
            <a:spLocks noGrp="1"/>
          </p:cNvSpPr>
          <p:nvPr>
            <p:ph type="title"/>
          </p:nvPr>
        </p:nvSpPr>
        <p:spPr>
          <a:xfrm>
            <a:off x="316523" y="2691441"/>
            <a:ext cx="115824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4000"/>
              <a:buFont typeface="Sora"/>
              <a:buNone/>
            </a:pPr>
            <a:r>
              <a:rPr lang="en-US" sz="4000"/>
              <a:t>Continuous Variables Analysis</a:t>
            </a:r>
            <a:endParaRPr sz="40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42ad2f6649_0_114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sz="2800" dirty="0"/>
              <a:t>Probability of someone has high charges given he’s a smoker</a:t>
            </a:r>
            <a:endParaRPr sz="2800" dirty="0"/>
          </a:p>
        </p:txBody>
      </p:sp>
      <p:sp>
        <p:nvSpPr>
          <p:cNvPr id="306" name="Google Shape;306;g142ad2f6649_0_114"/>
          <p:cNvSpPr txBox="1"/>
          <p:nvPr/>
        </p:nvSpPr>
        <p:spPr>
          <a:xfrm>
            <a:off x="401515" y="1584375"/>
            <a:ext cx="473575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Scatterplot BMI vs charges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informasi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tambahan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kategori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BMI dan status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merokok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DC1590-ECA8-7F96-F766-FC8BFBE2A8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599" y="2041092"/>
            <a:ext cx="6165114" cy="4198984"/>
          </a:xfrm>
          <a:prstGeom prst="rect">
            <a:avLst/>
          </a:prstGeom>
        </p:spPr>
      </p:pic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141D287-53D4-C1A3-F369-9F02FF17D4F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2833942"/>
              </p:ext>
            </p:extLst>
          </p:nvPr>
        </p:nvGraphicFramePr>
        <p:xfrm>
          <a:off x="618836" y="3213483"/>
          <a:ext cx="5262762" cy="2788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4254">
                  <a:extLst>
                    <a:ext uri="{9D8B030D-6E8A-4147-A177-3AD203B41FA5}">
                      <a16:colId xmlns:a16="http://schemas.microsoft.com/office/drawing/2014/main" val="214516673"/>
                    </a:ext>
                  </a:extLst>
                </a:gridCol>
                <a:gridCol w="1754254">
                  <a:extLst>
                    <a:ext uri="{9D8B030D-6E8A-4147-A177-3AD203B41FA5}">
                      <a16:colId xmlns:a16="http://schemas.microsoft.com/office/drawing/2014/main" val="1622116078"/>
                    </a:ext>
                  </a:extLst>
                </a:gridCol>
                <a:gridCol w="1754254">
                  <a:extLst>
                    <a:ext uri="{9D8B030D-6E8A-4147-A177-3AD203B41FA5}">
                      <a16:colId xmlns:a16="http://schemas.microsoft.com/office/drawing/2014/main" val="3964717197"/>
                    </a:ext>
                  </a:extLst>
                </a:gridCol>
              </a:tblGrid>
              <a:tr h="557661">
                <a:tc>
                  <a:txBody>
                    <a:bodyPr/>
                    <a:lstStyle/>
                    <a:p>
                      <a:r>
                        <a:rPr lang="en-US" dirty="0"/>
                        <a:t>BMI Category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Charges Mean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Probability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110769"/>
                  </a:ext>
                </a:extLst>
              </a:tr>
              <a:tr h="557661">
                <a:tc>
                  <a:txBody>
                    <a:bodyPr/>
                    <a:lstStyle/>
                    <a:p>
                      <a:r>
                        <a:rPr lang="en-US" dirty="0"/>
                        <a:t>Underweight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8852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19%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769375"/>
                  </a:ext>
                </a:extLst>
              </a:tr>
              <a:tr h="557661">
                <a:tc>
                  <a:txBody>
                    <a:bodyPr/>
                    <a:lstStyle/>
                    <a:p>
                      <a:r>
                        <a:rPr lang="en-US" dirty="0"/>
                        <a:t>Normal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10410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23%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9032033"/>
                  </a:ext>
                </a:extLst>
              </a:tr>
              <a:tr h="557661">
                <a:tc>
                  <a:txBody>
                    <a:bodyPr/>
                    <a:lstStyle/>
                    <a:p>
                      <a:r>
                        <a:rPr lang="en-US" dirty="0"/>
                        <a:t>Overweight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10998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24%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906789"/>
                  </a:ext>
                </a:extLst>
              </a:tr>
              <a:tr h="557661">
                <a:tc>
                  <a:txBody>
                    <a:bodyPr/>
                    <a:lstStyle/>
                    <a:p>
                      <a:r>
                        <a:rPr lang="en-US" dirty="0"/>
                        <a:t>Obese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15561</a:t>
                      </a:r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34%</a:t>
                      </a:r>
                      <a:endParaRPr lang="en-ID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118079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42ad2f6649_0_114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sz="2800"/>
              <a:t>Probability of someone has high charges given he’s a smoker</a:t>
            </a:r>
            <a:endParaRPr sz="2800"/>
          </a:p>
        </p:txBody>
      </p:sp>
      <p:sp>
        <p:nvSpPr>
          <p:cNvPr id="306" name="Google Shape;306;g142ad2f6649_0_114"/>
          <p:cNvSpPr txBox="1"/>
          <p:nvPr/>
        </p:nvSpPr>
        <p:spPr>
          <a:xfrm>
            <a:off x="401515" y="1584375"/>
            <a:ext cx="11388900" cy="37856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sv-SE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Mencari kemungkin terjadi, seorang perokok dengan BMI diatas 25 akan mendapatkan tagihan kesehatan di atas 16.700</a:t>
            </a:r>
          </a:p>
          <a:p>
            <a:pPr marL="101600" lvl="2">
              <a:buClr>
                <a:srgbClr val="103864"/>
              </a:buClr>
              <a:buSzPts val="2000"/>
            </a:pPr>
            <a:r>
              <a:rPr lang="sv-SE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	- Filter data dengan BMI &gt; 25 dan status sebagai smoker dan tagihan di atas 		   16,700 kemudian dibagi dengan banyak data</a:t>
            </a:r>
          </a:p>
          <a:p>
            <a:pPr marL="101600" lvl="2">
              <a:buClr>
                <a:srgbClr val="103864"/>
              </a:buClr>
              <a:buSzPts val="2000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	- Result: 16%</a:t>
            </a:r>
          </a:p>
          <a:p>
            <a:pPr marL="101600" lvl="2">
              <a:buClr>
                <a:srgbClr val="103864"/>
              </a:buClr>
              <a:buSzPts val="2000"/>
            </a:pP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Berapa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peluang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seseorang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acak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tagihan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kesehatannya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diatas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16.7k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diketahui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dia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adalah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perokok</a:t>
            </a:r>
            <a:endParaRPr lang="en-ID" sz="2000" dirty="0">
              <a:solidFill>
                <a:srgbClr val="103864"/>
              </a:solidFill>
              <a:latin typeface="Sora"/>
              <a:cs typeface="Sora"/>
            </a:endParaRPr>
          </a:p>
          <a:p>
            <a:pPr lvl="2"/>
            <a:r>
              <a:rPr lang="sv-SE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	Filter data dengan status sebagai smoker dan tagihan di atas 16,700 kemudian 	dibagi dengan banyak data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ID" sz="2000" dirty="0">
              <a:solidFill>
                <a:srgbClr val="103864"/>
              </a:solidFill>
              <a:latin typeface="Sora"/>
              <a:cs typeface="Sora"/>
            </a:endParaRPr>
          </a:p>
          <a:p>
            <a:pPr lvl="2"/>
            <a:r>
              <a:rPr lang="en-ID" sz="2000" dirty="0">
                <a:solidFill>
                  <a:srgbClr val="103864"/>
                </a:solidFill>
                <a:latin typeface="Sora"/>
                <a:cs typeface="Sora"/>
                <a:sym typeface="Sora"/>
              </a:rPr>
              <a:t>	Result: 19%</a:t>
            </a:r>
            <a:endParaRPr lang="en-US" sz="2000" dirty="0">
              <a:solidFill>
                <a:srgbClr val="103864"/>
              </a:solidFill>
              <a:latin typeface="Sora"/>
              <a:cs typeface="Sora"/>
              <a:sym typeface="Sora"/>
            </a:endParaRPr>
          </a:p>
        </p:txBody>
      </p:sp>
    </p:spTree>
    <p:extLst>
      <p:ext uri="{BB962C8B-B14F-4D97-AF65-F5344CB8AC3E}">
        <p14:creationId xmlns:p14="http://schemas.microsoft.com/office/powerpoint/2010/main" val="684390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5"/>
          <p:cNvSpPr txBox="1">
            <a:spLocks noGrp="1"/>
          </p:cNvSpPr>
          <p:nvPr>
            <p:ph type="title"/>
          </p:nvPr>
        </p:nvSpPr>
        <p:spPr>
          <a:xfrm>
            <a:off x="316523" y="2691441"/>
            <a:ext cx="11582400" cy="8965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4000"/>
              <a:buFont typeface="Sora"/>
              <a:buNone/>
            </a:pPr>
            <a:r>
              <a:rPr lang="en-US" sz="4000"/>
              <a:t>Introduction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42ad2f6649_0_114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sz="2800"/>
              <a:t>Probability of someone has high charges given he’s a smoker</a:t>
            </a:r>
            <a:endParaRPr sz="2800"/>
          </a:p>
        </p:txBody>
      </p:sp>
      <p:sp>
        <p:nvSpPr>
          <p:cNvPr id="306" name="Google Shape;306;g142ad2f6649_0_114"/>
          <p:cNvSpPr txBox="1"/>
          <p:nvPr/>
        </p:nvSpPr>
        <p:spPr>
          <a:xfrm>
            <a:off x="401515" y="1584375"/>
            <a:ext cx="11388900" cy="1877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SzPts val="2000"/>
            </a:pP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Mana yang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lebih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mungkin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terjadi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:</a:t>
            </a:r>
          </a:p>
          <a:p>
            <a:pPr marL="285750" lvl="0" indent="-285750">
              <a:buSzPts val="2000"/>
              <a:buFont typeface="Arial" panose="020B0604020202020204" pitchFamily="34" charset="0"/>
              <a:buChar char="•"/>
            </a:pPr>
            <a:r>
              <a:rPr lang="en-ID" sz="1800" b="0" i="0" u="none" strike="noStrike" baseline="0" dirty="0" err="1">
                <a:latin typeface="Roboto-Regular"/>
              </a:rPr>
              <a:t>Seseorang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dengan</a:t>
            </a:r>
            <a:r>
              <a:rPr lang="en-ID" sz="1800" b="0" i="0" u="none" strike="noStrike" baseline="0" dirty="0">
                <a:latin typeface="Roboto-Regular"/>
              </a:rPr>
              <a:t> BMI </a:t>
            </a:r>
            <a:r>
              <a:rPr lang="en-ID" sz="1800" b="0" i="0" u="none" strike="noStrike" baseline="0" dirty="0" err="1">
                <a:latin typeface="Roboto-Regular"/>
              </a:rPr>
              <a:t>diatas</a:t>
            </a:r>
            <a:r>
              <a:rPr lang="en-ID" sz="1800" b="0" i="0" u="none" strike="noStrike" baseline="0" dirty="0">
                <a:latin typeface="Roboto-Regular"/>
              </a:rPr>
              <a:t> 25 </a:t>
            </a:r>
            <a:r>
              <a:rPr lang="en-ID" sz="1800" b="0" i="0" u="none" strike="noStrike" baseline="0" dirty="0" err="1">
                <a:latin typeface="Roboto-Regular"/>
              </a:rPr>
              <a:t>mendapatkan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tagihan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kesehatan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diatas</a:t>
            </a:r>
            <a:r>
              <a:rPr lang="en-ID" sz="1800" b="0" i="0" u="none" strike="noStrike" baseline="0" dirty="0">
                <a:latin typeface="Roboto-Regular"/>
              </a:rPr>
              <a:t> 16.7k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D" sz="1800" b="0" i="0" u="none" strike="noStrike" baseline="0" dirty="0" err="1">
                <a:latin typeface="Roboto-Regular"/>
              </a:rPr>
              <a:t>Seseorang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dengan</a:t>
            </a:r>
            <a:r>
              <a:rPr lang="en-ID" sz="1800" b="0" i="0" u="none" strike="noStrike" baseline="0" dirty="0">
                <a:latin typeface="Roboto-Regular"/>
              </a:rPr>
              <a:t> BMI </a:t>
            </a:r>
            <a:r>
              <a:rPr lang="en-ID" sz="1800" b="0" i="0" u="none" strike="noStrike" baseline="0" dirty="0" err="1">
                <a:latin typeface="Roboto-Regular"/>
              </a:rPr>
              <a:t>dibawah</a:t>
            </a:r>
            <a:r>
              <a:rPr lang="en-ID" sz="1800" b="0" i="0" u="none" strike="noStrike" baseline="0" dirty="0">
                <a:latin typeface="Roboto-Regular"/>
              </a:rPr>
              <a:t> 25 </a:t>
            </a:r>
            <a:r>
              <a:rPr lang="en-ID" sz="1800" b="0" i="0" u="none" strike="noStrike" baseline="0" dirty="0" err="1">
                <a:latin typeface="Roboto-Regular"/>
              </a:rPr>
              <a:t>mendapatkan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tagihan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kesehatan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diatas</a:t>
            </a:r>
            <a:r>
              <a:rPr lang="en-ID" sz="1800" dirty="0">
                <a:latin typeface="Roboto-Regular"/>
              </a:rPr>
              <a:t> </a:t>
            </a:r>
            <a:r>
              <a:rPr lang="en-ID" sz="1800" b="0" i="0" u="none" strike="noStrike" baseline="0" dirty="0">
                <a:latin typeface="Roboto-Regular"/>
              </a:rPr>
              <a:t>16.7k</a:t>
            </a:r>
            <a:endParaRPr lang="en-ID" sz="2000" dirty="0">
              <a:solidFill>
                <a:srgbClr val="103864"/>
              </a:solidFill>
              <a:latin typeface="Sora"/>
              <a:cs typeface="Sora"/>
            </a:endParaRPr>
          </a:p>
          <a:p>
            <a:pPr algn="l"/>
            <a:endParaRPr lang="en-ID" sz="2000" dirty="0">
              <a:solidFill>
                <a:srgbClr val="103864"/>
              </a:solidFill>
              <a:latin typeface="Sora"/>
              <a:cs typeface="Sora"/>
            </a:endParaRPr>
          </a:p>
          <a:p>
            <a:pPr lvl="2"/>
            <a:r>
              <a:rPr lang="en-ID" sz="2000" dirty="0">
                <a:solidFill>
                  <a:srgbClr val="103864"/>
                </a:solidFill>
                <a:latin typeface="Sora"/>
                <a:cs typeface="Sora"/>
                <a:sym typeface="Sora"/>
              </a:rPr>
              <a:t>	Result: BMI &gt; 25,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  <a:sym typeface="Sora"/>
              </a:rPr>
              <a:t>dengan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  <a:sym typeface="Sora"/>
              </a:rPr>
              <a:t> probability 21%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  <a:sym typeface="Sora"/>
              </a:rPr>
              <a:t>untuk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  <a:sym typeface="Sora"/>
              </a:rPr>
              <a:t> 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BMI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diatas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25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mendapatkan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	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tagihan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kesehatan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diatas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16.7k,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sementara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case yang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satunya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4%</a:t>
            </a:r>
            <a:endParaRPr lang="en-US" sz="2000" dirty="0">
              <a:solidFill>
                <a:srgbClr val="103864"/>
              </a:solidFill>
              <a:latin typeface="Sora"/>
              <a:cs typeface="Sora"/>
              <a:sym typeface="Sora"/>
            </a:endParaRPr>
          </a:p>
        </p:txBody>
      </p:sp>
    </p:spTree>
    <p:extLst>
      <p:ext uri="{BB962C8B-B14F-4D97-AF65-F5344CB8AC3E}">
        <p14:creationId xmlns:p14="http://schemas.microsoft.com/office/powerpoint/2010/main" val="41091880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42ad2f6649_0_114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sz="2800"/>
              <a:t>Probability of someone has high charges given he’s a smoker</a:t>
            </a:r>
            <a:endParaRPr sz="2800"/>
          </a:p>
        </p:txBody>
      </p:sp>
      <p:sp>
        <p:nvSpPr>
          <p:cNvPr id="306" name="Google Shape;306;g142ad2f6649_0_114"/>
          <p:cNvSpPr txBox="1"/>
          <p:nvPr/>
        </p:nvSpPr>
        <p:spPr>
          <a:xfrm>
            <a:off x="401515" y="1584375"/>
            <a:ext cx="11388900" cy="2185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>
              <a:buSzPts val="2000"/>
            </a:pP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Mana yang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lebih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mungkin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terjadi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:</a:t>
            </a:r>
          </a:p>
          <a:p>
            <a:pPr marL="285750" lvl="0" indent="-285750">
              <a:buSzPts val="2000"/>
              <a:buFont typeface="Arial" panose="020B0604020202020204" pitchFamily="34" charset="0"/>
              <a:buChar char="•"/>
            </a:pPr>
            <a:r>
              <a:rPr lang="en-ID" sz="1800" b="0" i="0" u="none" strike="noStrike" baseline="0" dirty="0" err="1">
                <a:latin typeface="Roboto-Regular"/>
              </a:rPr>
              <a:t>Seseorang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perokok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dengan</a:t>
            </a:r>
            <a:r>
              <a:rPr lang="en-ID" sz="1800" b="0" i="0" u="none" strike="noStrike" baseline="0" dirty="0">
                <a:latin typeface="Roboto-Regular"/>
              </a:rPr>
              <a:t> BMI </a:t>
            </a:r>
            <a:r>
              <a:rPr lang="en-ID" sz="1800" b="0" i="0" u="none" strike="noStrike" baseline="0" dirty="0" err="1">
                <a:latin typeface="Roboto-Regular"/>
              </a:rPr>
              <a:t>diatas</a:t>
            </a:r>
            <a:r>
              <a:rPr lang="en-ID" sz="1800" b="0" i="0" u="none" strike="noStrike" baseline="0" dirty="0">
                <a:latin typeface="Roboto-Regular"/>
              </a:rPr>
              <a:t> 25 </a:t>
            </a:r>
            <a:r>
              <a:rPr lang="en-ID" sz="1800" b="0" i="0" u="none" strike="noStrike" baseline="0" dirty="0" err="1">
                <a:latin typeface="Roboto-Regular"/>
              </a:rPr>
              <a:t>mendapatkan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tagihan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kesehatan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diatas</a:t>
            </a:r>
            <a:r>
              <a:rPr lang="en-ID" sz="1800" b="0" i="0" u="none" strike="noStrike" baseline="0" dirty="0">
                <a:latin typeface="Roboto-Regular"/>
              </a:rPr>
              <a:t> 16.7k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ID" sz="1800" b="0" i="0" u="none" strike="noStrike" baseline="0" dirty="0" err="1">
                <a:latin typeface="Roboto-Regular"/>
              </a:rPr>
              <a:t>Seseorang</a:t>
            </a:r>
            <a:r>
              <a:rPr lang="en-ID" sz="1800" b="0" i="0" u="none" strike="noStrike" baseline="0" dirty="0">
                <a:latin typeface="Roboto-Regular"/>
              </a:rPr>
              <a:t> non </a:t>
            </a:r>
            <a:r>
              <a:rPr lang="en-ID" sz="1800" b="0" i="0" u="none" strike="noStrike" baseline="0" dirty="0" err="1">
                <a:latin typeface="Roboto-Regular"/>
              </a:rPr>
              <a:t>perokok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dengan</a:t>
            </a:r>
            <a:r>
              <a:rPr lang="en-ID" sz="1800" b="0" i="0" u="none" strike="noStrike" baseline="0" dirty="0">
                <a:latin typeface="Roboto-Regular"/>
              </a:rPr>
              <a:t> BMI </a:t>
            </a:r>
            <a:r>
              <a:rPr lang="en-ID" sz="1800" b="0" i="0" u="none" strike="noStrike" baseline="0" dirty="0" err="1">
                <a:latin typeface="Roboto-Regular"/>
              </a:rPr>
              <a:t>dibawah</a:t>
            </a:r>
            <a:r>
              <a:rPr lang="en-ID" sz="1800" b="0" i="0" u="none" strike="noStrike" baseline="0" dirty="0">
                <a:latin typeface="Roboto-Regular"/>
              </a:rPr>
              <a:t> 25 </a:t>
            </a:r>
            <a:r>
              <a:rPr lang="en-ID" sz="1800" b="0" i="0" u="none" strike="noStrike" baseline="0" dirty="0" err="1">
                <a:latin typeface="Roboto-Regular"/>
              </a:rPr>
              <a:t>mendapatkan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tagihan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kesehatan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diatas</a:t>
            </a:r>
            <a:r>
              <a:rPr lang="en-ID" sz="1800" dirty="0">
                <a:latin typeface="Roboto-Regular"/>
              </a:rPr>
              <a:t> </a:t>
            </a:r>
            <a:r>
              <a:rPr lang="en-ID" sz="1800" b="0" i="0" u="none" strike="noStrike" baseline="0" dirty="0">
                <a:latin typeface="Roboto-Regular"/>
              </a:rPr>
              <a:t>16.7k</a:t>
            </a:r>
            <a:endParaRPr lang="en-ID" sz="2000" dirty="0">
              <a:solidFill>
                <a:srgbClr val="103864"/>
              </a:solidFill>
              <a:latin typeface="Sora"/>
              <a:cs typeface="Sora"/>
            </a:endParaRPr>
          </a:p>
          <a:p>
            <a:pPr algn="l"/>
            <a:endParaRPr lang="en-ID" sz="2000" dirty="0">
              <a:solidFill>
                <a:srgbClr val="103864"/>
              </a:solidFill>
              <a:latin typeface="Sora"/>
              <a:cs typeface="Sora"/>
            </a:endParaRPr>
          </a:p>
          <a:p>
            <a:pPr lvl="2"/>
            <a:r>
              <a:rPr lang="en-ID" sz="2000" dirty="0">
                <a:solidFill>
                  <a:srgbClr val="103864"/>
                </a:solidFill>
                <a:latin typeface="Sora"/>
                <a:cs typeface="Sora"/>
                <a:sym typeface="Sora"/>
              </a:rPr>
              <a:t>	Result: smoker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  <a:sym typeface="Sora"/>
              </a:rPr>
              <a:t>dengan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  <a:sym typeface="Sora"/>
              </a:rPr>
              <a:t> BMI &gt; 25,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  <a:sym typeface="Sora"/>
              </a:rPr>
              <a:t>dengan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  <a:sym typeface="Sora"/>
              </a:rPr>
              <a:t> probability 16%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  <a:sym typeface="Sora"/>
              </a:rPr>
              <a:t>untuk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  <a:sym typeface="Sora"/>
              </a:rPr>
              <a:t> smoker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  <a:sym typeface="Sora"/>
              </a:rPr>
              <a:t>dengan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  <a:sym typeface="Sora"/>
              </a:rPr>
              <a:t> 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BMI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diatas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25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mendapatkan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	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tagihan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kesehatan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diatas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16.7k,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sementara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case yang </a:t>
            </a:r>
            <a:r>
              <a:rPr lang="en-ID" sz="2000" dirty="0" err="1">
                <a:solidFill>
                  <a:srgbClr val="103864"/>
                </a:solidFill>
                <a:latin typeface="Sora"/>
                <a:cs typeface="Sora"/>
              </a:rPr>
              <a:t>satunya</a:t>
            </a:r>
            <a:r>
              <a:rPr lang="en-ID" sz="2000" dirty="0">
                <a:solidFill>
                  <a:srgbClr val="103864"/>
                </a:solidFill>
                <a:latin typeface="Sora"/>
                <a:cs typeface="Sora"/>
              </a:rPr>
              <a:t> 3%</a:t>
            </a:r>
            <a:endParaRPr lang="en-US" sz="2000" dirty="0">
              <a:solidFill>
                <a:srgbClr val="103864"/>
              </a:solidFill>
              <a:latin typeface="Sora"/>
              <a:cs typeface="Sora"/>
              <a:sym typeface="Sora"/>
            </a:endParaRPr>
          </a:p>
        </p:txBody>
      </p:sp>
    </p:spTree>
    <p:extLst>
      <p:ext uri="{BB962C8B-B14F-4D97-AF65-F5344CB8AC3E}">
        <p14:creationId xmlns:p14="http://schemas.microsoft.com/office/powerpoint/2010/main" val="159799556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142ad2f6649_0_149"/>
          <p:cNvSpPr txBox="1">
            <a:spLocks noGrp="1"/>
          </p:cNvSpPr>
          <p:nvPr>
            <p:ph type="title"/>
          </p:nvPr>
        </p:nvSpPr>
        <p:spPr>
          <a:xfrm>
            <a:off x="316523" y="2691441"/>
            <a:ext cx="115824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4000"/>
              <a:buFont typeface="Sora"/>
              <a:buNone/>
            </a:pPr>
            <a:r>
              <a:rPr lang="en-US" sz="4000"/>
              <a:t>Variables Correlation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6DF0027-58E1-D762-66AA-2BC08AA45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6886" y="2246175"/>
            <a:ext cx="6165114" cy="4198984"/>
          </a:xfrm>
          <a:prstGeom prst="rect">
            <a:avLst/>
          </a:prstGeom>
        </p:spPr>
      </p:pic>
      <p:sp>
        <p:nvSpPr>
          <p:cNvPr id="341" name="Google Shape;341;g142ad2f6649_0_154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/>
              <a:t>Correlation </a:t>
            </a:r>
            <a:endParaRPr/>
          </a:p>
        </p:txBody>
      </p:sp>
      <p:sp>
        <p:nvSpPr>
          <p:cNvPr id="342" name="Google Shape;342;g142ad2f6649_0_154"/>
          <p:cNvSpPr txBox="1"/>
          <p:nvPr/>
        </p:nvSpPr>
        <p:spPr>
          <a:xfrm>
            <a:off x="401515" y="1584375"/>
            <a:ext cx="6564550" cy="3477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Filter data numeric,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kemudian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dibuat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correlation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chartnya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Result:</a:t>
            </a:r>
          </a:p>
          <a:p>
            <a:pPr marL="101600" lvl="1">
              <a:buClr>
                <a:srgbClr val="103864"/>
              </a:buClr>
              <a:buSzPts val="2000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1.Secara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umum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korelasi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antara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variable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numerik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lemah</a:t>
            </a: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101600" lvl="1">
              <a:buClr>
                <a:srgbClr val="103864"/>
              </a:buClr>
              <a:buSzPts val="2000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2,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Korelasi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antara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BMI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charges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positif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namun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lemah</a:t>
            </a: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101600" lvl="1">
              <a:buClr>
                <a:srgbClr val="103864"/>
              </a:buClr>
              <a:buSzPts val="2000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3,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Korelasi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antara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umur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charges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positif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namun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lemah</a:t>
            </a: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142ad2f6649_0_69"/>
          <p:cNvSpPr txBox="1">
            <a:spLocks noGrp="1"/>
          </p:cNvSpPr>
          <p:nvPr>
            <p:ph type="title"/>
          </p:nvPr>
        </p:nvSpPr>
        <p:spPr>
          <a:xfrm>
            <a:off x="316523" y="2691441"/>
            <a:ext cx="115824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4000"/>
              <a:buFont typeface="Sora"/>
              <a:buNone/>
            </a:pPr>
            <a:r>
              <a:rPr lang="en-US" sz="4000"/>
              <a:t>Hypothesis Testing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42ad2f6649_0_129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ID" sz="1800" b="0" i="0" u="none" strike="noStrike" baseline="0" dirty="0" err="1">
                <a:latin typeface="Roboto-Regular"/>
              </a:rPr>
              <a:t>Tagihan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kesehatan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perokok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lebih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tinggi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daripada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tagihan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kesehatan</a:t>
            </a:r>
            <a:r>
              <a:rPr lang="en-ID" sz="1800" b="0" i="0" u="none" strike="noStrike" baseline="0" dirty="0">
                <a:latin typeface="Roboto-Regular"/>
              </a:rPr>
              <a:t> non </a:t>
            </a:r>
            <a:r>
              <a:rPr lang="en-ID" sz="1800" b="0" i="0" u="none" strike="noStrike" baseline="0" dirty="0" err="1">
                <a:latin typeface="Roboto-Regular"/>
              </a:rPr>
              <a:t>perokok</a:t>
            </a:r>
            <a:endParaRPr dirty="0"/>
          </a:p>
        </p:txBody>
      </p:sp>
      <p:sp>
        <p:nvSpPr>
          <p:cNvPr id="354" name="Google Shape;354;g142ad2f6649_0_129"/>
          <p:cNvSpPr txBox="1"/>
          <p:nvPr/>
        </p:nvSpPr>
        <p:spPr>
          <a:xfrm>
            <a:off x="401515" y="1584375"/>
            <a:ext cx="11388900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Ambil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sampel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n = 30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masing-masing data group (smokers vs non-smokers)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Lakukan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t-test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Result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○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Nilai p-value yang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didapatkan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2.2e-16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○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Karena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kurang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dari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alpha,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maka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kita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tolak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klaim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Kesehatan non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perokok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sama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atau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lebih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besar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dari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perokok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, dan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memang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perokok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lebih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besar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.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42ad2f6649_0_129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l"/>
            <a:r>
              <a:rPr lang="en-ID" sz="1800" b="0" i="0" u="none" strike="noStrike" baseline="0" dirty="0" err="1">
                <a:latin typeface="Roboto-Regular"/>
              </a:rPr>
              <a:t>Tagihan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kesehatan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dengan</a:t>
            </a:r>
            <a:r>
              <a:rPr lang="en-ID" sz="1800" b="0" i="0" u="none" strike="noStrike" baseline="0" dirty="0">
                <a:latin typeface="Roboto-Regular"/>
              </a:rPr>
              <a:t> BMI </a:t>
            </a:r>
            <a:r>
              <a:rPr lang="en-ID" sz="1800" b="0" i="0" u="none" strike="noStrike" baseline="0" dirty="0" err="1">
                <a:latin typeface="Roboto-Regular"/>
              </a:rPr>
              <a:t>diatas</a:t>
            </a:r>
            <a:r>
              <a:rPr lang="en-ID" sz="1800" b="0" i="0" u="none" strike="noStrike" baseline="0" dirty="0">
                <a:latin typeface="Roboto-Regular"/>
              </a:rPr>
              <a:t> 25 </a:t>
            </a:r>
            <a:r>
              <a:rPr lang="en-ID" sz="1800" b="0" i="0" u="none" strike="noStrike" baseline="0" dirty="0" err="1">
                <a:latin typeface="Roboto-Regular"/>
              </a:rPr>
              <a:t>lebih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tinggi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daripada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tagihan</a:t>
            </a:r>
            <a:r>
              <a:rPr lang="en-ID" sz="1800" b="0" i="0" u="none" strike="noStrike" baseline="0" dirty="0">
                <a:latin typeface="Roboto-Regular"/>
              </a:rPr>
              <a:t> </a:t>
            </a:r>
            <a:r>
              <a:rPr lang="en-ID" sz="1800" b="0" i="0" u="none" strike="noStrike" baseline="0" dirty="0" err="1">
                <a:latin typeface="Roboto-Regular"/>
              </a:rPr>
              <a:t>kesehatan</a:t>
            </a:r>
            <a:br>
              <a:rPr lang="en-ID" sz="1800" b="0" i="0" u="none" strike="noStrike" baseline="0" dirty="0">
                <a:latin typeface="Roboto-Regular"/>
              </a:rPr>
            </a:br>
            <a:r>
              <a:rPr lang="en-ID" sz="1800" b="0" i="0" u="none" strike="noStrike" baseline="0" dirty="0" err="1">
                <a:latin typeface="Roboto-Regular"/>
              </a:rPr>
              <a:t>dengan</a:t>
            </a:r>
            <a:r>
              <a:rPr lang="en-ID" sz="1800" b="0" i="0" u="none" strike="noStrike" baseline="0" dirty="0">
                <a:latin typeface="Roboto-Regular"/>
              </a:rPr>
              <a:t> BMI </a:t>
            </a:r>
            <a:r>
              <a:rPr lang="en-ID" sz="1800" b="0" i="0" u="none" strike="noStrike" baseline="0" dirty="0" err="1">
                <a:latin typeface="Roboto-Regular"/>
              </a:rPr>
              <a:t>dibawah</a:t>
            </a:r>
            <a:r>
              <a:rPr lang="en-ID" sz="1800" b="0" i="0" u="none" strike="noStrike" baseline="0" dirty="0">
                <a:latin typeface="Roboto-Regular"/>
              </a:rPr>
              <a:t> 25</a:t>
            </a:r>
            <a:endParaRPr dirty="0"/>
          </a:p>
        </p:txBody>
      </p:sp>
      <p:sp>
        <p:nvSpPr>
          <p:cNvPr id="354" name="Google Shape;354;g142ad2f6649_0_129"/>
          <p:cNvSpPr txBox="1"/>
          <p:nvPr/>
        </p:nvSpPr>
        <p:spPr>
          <a:xfrm>
            <a:off x="401515" y="1584375"/>
            <a:ext cx="11388900" cy="25545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Ambil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sampel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n = 30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masing-masing data group (BMI &gt; 25 dan BMI &lt;= 25)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Lakukan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t-test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Result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○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Nilai p-value yang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didapatkan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0.02117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○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Karena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kurang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dari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alpha,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maka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kita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tolak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klaim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Kesehatan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bmi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&lt; 25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sama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atau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lebih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besar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dari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peserta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BMI &gt; 25, dan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memang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peserta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BMI &gt; 25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lebih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besar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  <p:extLst>
      <p:ext uri="{BB962C8B-B14F-4D97-AF65-F5344CB8AC3E}">
        <p14:creationId xmlns:p14="http://schemas.microsoft.com/office/powerpoint/2010/main" val="398790582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142ad2f6649_0_129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algn="l"/>
            <a:r>
              <a:rPr lang="fi-FI" sz="1800" b="0" i="0" u="none" strike="noStrike" baseline="0" dirty="0">
                <a:latin typeface="Roboto-Regular"/>
              </a:rPr>
              <a:t>Tagihan kesehatan laki-laki lebih besar dari perempuan</a:t>
            </a:r>
            <a:endParaRPr dirty="0"/>
          </a:p>
        </p:txBody>
      </p:sp>
      <p:sp>
        <p:nvSpPr>
          <p:cNvPr id="354" name="Google Shape;354;g142ad2f6649_0_129"/>
          <p:cNvSpPr txBox="1"/>
          <p:nvPr/>
        </p:nvSpPr>
        <p:spPr>
          <a:xfrm>
            <a:off x="401515" y="1584375"/>
            <a:ext cx="11388900" cy="224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Ambil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sampel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n = 30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masing-masing data group (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Laki-laki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dan Wanita)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Lakukan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t-test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Result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○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Nilai p-value yang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didapatkan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0,6395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○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Karena p-value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lebih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besar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dari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alpha,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maka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tidak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bisa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disimpulkan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bahwa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laki-laki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lebih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besar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dari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perempuan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  <p:extLst>
      <p:ext uri="{BB962C8B-B14F-4D97-AF65-F5344CB8AC3E}">
        <p14:creationId xmlns:p14="http://schemas.microsoft.com/office/powerpoint/2010/main" val="4046820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42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/>
              <a:t>Introduction</a:t>
            </a:r>
            <a:endParaRPr/>
          </a:p>
        </p:txBody>
      </p:sp>
      <p:sp>
        <p:nvSpPr>
          <p:cNvPr id="210" name="Google Shape;210;p3"/>
          <p:cNvSpPr txBox="1"/>
          <p:nvPr/>
        </p:nvSpPr>
        <p:spPr>
          <a:xfrm>
            <a:off x="401515" y="1584375"/>
            <a:ext cx="11388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Analisa data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asuransi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Kesehatan yang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berhubungan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kesehatan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142ad2f6649_0_74"/>
          <p:cNvSpPr txBox="1">
            <a:spLocks noGrp="1"/>
          </p:cNvSpPr>
          <p:nvPr>
            <p:ph type="title"/>
          </p:nvPr>
        </p:nvSpPr>
        <p:spPr>
          <a:xfrm>
            <a:off x="316523" y="2691441"/>
            <a:ext cx="115824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4000"/>
              <a:buFont typeface="Sora"/>
              <a:buNone/>
            </a:pPr>
            <a:r>
              <a:rPr lang="en-US" sz="4000"/>
              <a:t>Dataset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42ad2f6649_0_79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/>
              <a:t>Dataset</a:t>
            </a:r>
            <a:endParaRPr/>
          </a:p>
        </p:txBody>
      </p:sp>
      <p:sp>
        <p:nvSpPr>
          <p:cNvPr id="222" name="Google Shape;222;g142ad2f6649_0_79"/>
          <p:cNvSpPr txBox="1"/>
          <p:nvPr/>
        </p:nvSpPr>
        <p:spPr>
          <a:xfrm>
            <a:off x="401515" y="1584375"/>
            <a:ext cx="1138890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Data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berupa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1338 entries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7 variables,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yaitu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usia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jenis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kelamin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, BMI,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jumlah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anak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, status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merokok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, region, dan total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tagihan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kesehatan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42ad2f6649_0_44"/>
          <p:cNvSpPr txBox="1">
            <a:spLocks noGrp="1"/>
          </p:cNvSpPr>
          <p:nvPr>
            <p:ph type="title"/>
          </p:nvPr>
        </p:nvSpPr>
        <p:spPr>
          <a:xfrm>
            <a:off x="316523" y="2691441"/>
            <a:ext cx="11582400" cy="89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4000"/>
              <a:buFont typeface="Sora"/>
              <a:buNone/>
            </a:pPr>
            <a:r>
              <a:rPr lang="en-US" sz="4000"/>
              <a:t>Descriptive Statistics Analysis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42ad2f6649_0_84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dirty="0"/>
              <a:t>Rata-rata </a:t>
            </a:r>
            <a:r>
              <a:rPr lang="en-US" dirty="0" err="1"/>
              <a:t>umur</a:t>
            </a:r>
            <a:r>
              <a:rPr lang="en-US" dirty="0"/>
              <a:t> </a:t>
            </a:r>
            <a:endParaRPr dirty="0"/>
          </a:p>
        </p:txBody>
      </p:sp>
      <p:sp>
        <p:nvSpPr>
          <p:cNvPr id="234" name="Google Shape;234;g142ad2f6649_0_84"/>
          <p:cNvSpPr txBox="1"/>
          <p:nvPr/>
        </p:nvSpPr>
        <p:spPr>
          <a:xfrm>
            <a:off x="401515" y="1584375"/>
            <a:ext cx="11388900" cy="19389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Membuat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histogram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menggunakan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program R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grouping data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berdasarkan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jenis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kelamin</a:t>
            </a: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Rata-rata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umur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pria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pada data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ini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38,9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tahun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sementara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Wanita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39,5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tahun</a:t>
            </a: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</a:pP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61397B-2864-4870-D8A6-67FEB829AF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136" y="2553851"/>
            <a:ext cx="6165114" cy="419898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42ad2f6649_0_84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dirty="0"/>
              <a:t>Rata-rata BMI</a:t>
            </a:r>
            <a:endParaRPr dirty="0"/>
          </a:p>
        </p:txBody>
      </p:sp>
      <p:sp>
        <p:nvSpPr>
          <p:cNvPr id="234" name="Google Shape;234;g142ad2f6649_0_84"/>
          <p:cNvSpPr txBox="1"/>
          <p:nvPr/>
        </p:nvSpPr>
        <p:spPr>
          <a:xfrm>
            <a:off x="401515" y="1584375"/>
            <a:ext cx="11388900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Membuat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histogram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menggunakan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program R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grouping data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berdasarkan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jenis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kelamin</a:t>
            </a: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Rata-rata BMI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pria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pada data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ini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30,9,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sementara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Wanita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30,4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</a:pP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3A962BC-3FEF-5FF4-C24B-48711DBFE2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814" y="2553851"/>
            <a:ext cx="6165114" cy="41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2666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42ad2f6649_0_84"/>
          <p:cNvSpPr txBox="1">
            <a:spLocks noGrp="1"/>
          </p:cNvSpPr>
          <p:nvPr>
            <p:ph type="title"/>
          </p:nvPr>
        </p:nvSpPr>
        <p:spPr>
          <a:xfrm>
            <a:off x="388943" y="365125"/>
            <a:ext cx="11401500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3200"/>
              <a:buFont typeface="Sora"/>
              <a:buNone/>
            </a:pPr>
            <a:r>
              <a:rPr lang="en-US" dirty="0"/>
              <a:t>Rata-rata BMI</a:t>
            </a:r>
            <a:endParaRPr dirty="0"/>
          </a:p>
        </p:txBody>
      </p:sp>
      <p:sp>
        <p:nvSpPr>
          <p:cNvPr id="234" name="Google Shape;234;g142ad2f6649_0_84"/>
          <p:cNvSpPr txBox="1"/>
          <p:nvPr/>
        </p:nvSpPr>
        <p:spPr>
          <a:xfrm>
            <a:off x="401515" y="1584375"/>
            <a:ext cx="11388900" cy="1015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Membuat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density plot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BMI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dengan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data grouping smoker dan non-smoker</a:t>
            </a: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  <a:buFont typeface="Sora"/>
              <a:buChar char="•"/>
            </a:pP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Rata-rata BMI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untuk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perokok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dan non-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perokok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adalah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sama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, </a:t>
            </a:r>
            <a:r>
              <a:rPr lang="en-US" sz="2000" dirty="0" err="1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yaitu</a:t>
            </a:r>
            <a:r>
              <a:rPr lang="en-US" sz="2000" dirty="0">
                <a:solidFill>
                  <a:srgbClr val="103864"/>
                </a:solidFill>
                <a:latin typeface="Sora"/>
                <a:ea typeface="Sora"/>
                <a:cs typeface="Sora"/>
                <a:sym typeface="Sora"/>
              </a:rPr>
              <a:t> 30,7</a:t>
            </a:r>
            <a:endParaRPr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  <a:p>
            <a:pPr marL="101600" lvl="0" algn="l" rtl="0">
              <a:spcBef>
                <a:spcPts val="0"/>
              </a:spcBef>
              <a:spcAft>
                <a:spcPts val="0"/>
              </a:spcAft>
              <a:buClr>
                <a:srgbClr val="103864"/>
              </a:buClr>
              <a:buSzPts val="2000"/>
            </a:pPr>
            <a:endParaRPr lang="en-US" sz="2000" dirty="0">
              <a:solidFill>
                <a:srgbClr val="103864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193B144-F6CE-9112-1461-DD09E1F1A2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7136" y="2293891"/>
            <a:ext cx="6165114" cy="4198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062178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2424</TotalTime>
  <Words>804</Words>
  <Application>Microsoft Office PowerPoint</Application>
  <PresentationFormat>Widescreen</PresentationFormat>
  <Paragraphs>152</Paragraphs>
  <Slides>27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27</vt:i4>
      </vt:variant>
    </vt:vector>
  </HeadingPairs>
  <TitlesOfParts>
    <vt:vector size="37" baseType="lpstr">
      <vt:lpstr>Arial</vt:lpstr>
      <vt:lpstr>Roboto Mono</vt:lpstr>
      <vt:lpstr>Montserrat Light</vt:lpstr>
      <vt:lpstr>Roboto Mono Light</vt:lpstr>
      <vt:lpstr>Sora</vt:lpstr>
      <vt:lpstr>Calibri</vt:lpstr>
      <vt:lpstr>Roboto-Regular</vt:lpstr>
      <vt:lpstr>Roboto Mono Medium</vt:lpstr>
      <vt:lpstr>1_Office Theme</vt:lpstr>
      <vt:lpstr>Office Theme</vt:lpstr>
      <vt:lpstr>PowerPoint Presentation</vt:lpstr>
      <vt:lpstr>Introduction</vt:lpstr>
      <vt:lpstr>Introduction</vt:lpstr>
      <vt:lpstr>Dataset</vt:lpstr>
      <vt:lpstr>Dataset</vt:lpstr>
      <vt:lpstr>Descriptive Statistics Analysis</vt:lpstr>
      <vt:lpstr>Rata-rata umur </vt:lpstr>
      <vt:lpstr>Rata-rata BMI</vt:lpstr>
      <vt:lpstr>Rata-rata BMI</vt:lpstr>
      <vt:lpstr>Rata-rata tagihan</vt:lpstr>
      <vt:lpstr>Categorical Variables Analysis</vt:lpstr>
      <vt:lpstr>Proporsion of smokers and non smokers</vt:lpstr>
      <vt:lpstr>Proporsion of charges in each region</vt:lpstr>
      <vt:lpstr>Proporsi data per regio</vt:lpstr>
      <vt:lpstr>Proporsi data perokok dan non perokok</vt:lpstr>
      <vt:lpstr>Proporsi data perokok berdasarkan jenis kelamin</vt:lpstr>
      <vt:lpstr>Continuous Variables Analysis</vt:lpstr>
      <vt:lpstr>Probability of someone has high charges given he’s a smoker</vt:lpstr>
      <vt:lpstr>Probability of someone has high charges given he’s a smoker</vt:lpstr>
      <vt:lpstr>Probability of someone has high charges given he’s a smoker</vt:lpstr>
      <vt:lpstr>Probability of someone has high charges given he’s a smoker</vt:lpstr>
      <vt:lpstr>Variables Correlation</vt:lpstr>
      <vt:lpstr>Correlation </vt:lpstr>
      <vt:lpstr>Hypothesis Testing</vt:lpstr>
      <vt:lpstr>Tagihan kesehatan perokok lebih tinggi daripada tagihan kesehatan non perokok</vt:lpstr>
      <vt:lpstr>Tagihan kesehatan dengan BMI diatas 25 lebih tinggi daripada tagihan kesehatan dengan BMI dibawah 25</vt:lpstr>
      <vt:lpstr>Tagihan kesehatan laki-laki lebih besar dari perempuan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RIDO TRI PUTRA</dc:creator>
  <cp:lastModifiedBy>manunggal sukendro</cp:lastModifiedBy>
  <cp:revision>6</cp:revision>
  <dcterms:created xsi:type="dcterms:W3CDTF">2022-06-30T03:08:43Z</dcterms:created>
  <dcterms:modified xsi:type="dcterms:W3CDTF">2022-10-10T04:32:27Z</dcterms:modified>
</cp:coreProperties>
</file>